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sldIdLst>
    <p:sldId id="257" r:id="rId2"/>
  </p:sldIdLst>
  <p:sldSz cx="6858000" cy="9906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7524"/>
    <a:srgbClr val="EC73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1" d="100"/>
          <a:sy n="71" d="100"/>
        </p:scale>
        <p:origin x="13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533" cy="497969"/>
          </a:xfrm>
          <a:prstGeom prst="rect">
            <a:avLst/>
          </a:prstGeom>
        </p:spPr>
        <p:txBody>
          <a:bodyPr vert="horz" lIns="88313" tIns="44156" rIns="88313" bIns="4415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146" y="1"/>
            <a:ext cx="2949532" cy="497969"/>
          </a:xfrm>
          <a:prstGeom prst="rect">
            <a:avLst/>
          </a:prstGeom>
        </p:spPr>
        <p:txBody>
          <a:bodyPr vert="horz" lIns="88313" tIns="44156" rIns="88313" bIns="44156" rtlCol="0"/>
          <a:lstStyle>
            <a:lvl1pPr algn="r">
              <a:defRPr sz="1200"/>
            </a:lvl1pPr>
          </a:lstStyle>
          <a:p>
            <a:fld id="{537CFA0B-EE76-4126-A913-C1D231CA7CE5}" type="datetimeFigureOut">
              <a:rPr kumimoji="1" lang="ja-JP" altLang="en-US" smtClean="0"/>
              <a:t>2023/10/1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44725" y="1243013"/>
            <a:ext cx="231933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313" tIns="44156" rIns="88313" bIns="4415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480" y="4783895"/>
            <a:ext cx="5445760" cy="3912834"/>
          </a:xfrm>
          <a:prstGeom prst="rect">
            <a:avLst/>
          </a:prstGeom>
        </p:spPr>
        <p:txBody>
          <a:bodyPr vert="horz" lIns="88313" tIns="44156" rIns="88313" bIns="4415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1369"/>
            <a:ext cx="2949533" cy="497969"/>
          </a:xfrm>
          <a:prstGeom prst="rect">
            <a:avLst/>
          </a:prstGeom>
        </p:spPr>
        <p:txBody>
          <a:bodyPr vert="horz" lIns="88313" tIns="44156" rIns="88313" bIns="4415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146" y="9441369"/>
            <a:ext cx="2949532" cy="497969"/>
          </a:xfrm>
          <a:prstGeom prst="rect">
            <a:avLst/>
          </a:prstGeom>
        </p:spPr>
        <p:txBody>
          <a:bodyPr vert="horz" lIns="88313" tIns="44156" rIns="88313" bIns="44156" rtlCol="0" anchor="b"/>
          <a:lstStyle>
            <a:lvl1pPr algn="r">
              <a:defRPr sz="1200"/>
            </a:lvl1pPr>
          </a:lstStyle>
          <a:p>
            <a:fld id="{3FDAF12E-EEDF-45BB-90B2-93A454F74A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420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38764" rtl="0" eaLnBrk="1" latinLnBrk="0" hangingPunct="1">
      <a:defRPr kumimoji="1" sz="707" kern="1200">
        <a:solidFill>
          <a:schemeClr val="tx1"/>
        </a:solidFill>
        <a:latin typeface="+mn-lt"/>
        <a:ea typeface="+mn-ea"/>
        <a:cs typeface="+mn-cs"/>
      </a:defRPr>
    </a:lvl1pPr>
    <a:lvl2pPr marL="269382" algn="l" defTabSz="538764" rtl="0" eaLnBrk="1" latinLnBrk="0" hangingPunct="1">
      <a:defRPr kumimoji="1" sz="707" kern="1200">
        <a:solidFill>
          <a:schemeClr val="tx1"/>
        </a:solidFill>
        <a:latin typeface="+mn-lt"/>
        <a:ea typeface="+mn-ea"/>
        <a:cs typeface="+mn-cs"/>
      </a:defRPr>
    </a:lvl2pPr>
    <a:lvl3pPr marL="538764" algn="l" defTabSz="538764" rtl="0" eaLnBrk="1" latinLnBrk="0" hangingPunct="1">
      <a:defRPr kumimoji="1" sz="707" kern="1200">
        <a:solidFill>
          <a:schemeClr val="tx1"/>
        </a:solidFill>
        <a:latin typeface="+mn-lt"/>
        <a:ea typeface="+mn-ea"/>
        <a:cs typeface="+mn-cs"/>
      </a:defRPr>
    </a:lvl3pPr>
    <a:lvl4pPr marL="808147" algn="l" defTabSz="538764" rtl="0" eaLnBrk="1" latinLnBrk="0" hangingPunct="1">
      <a:defRPr kumimoji="1" sz="707" kern="1200">
        <a:solidFill>
          <a:schemeClr val="tx1"/>
        </a:solidFill>
        <a:latin typeface="+mn-lt"/>
        <a:ea typeface="+mn-ea"/>
        <a:cs typeface="+mn-cs"/>
      </a:defRPr>
    </a:lvl4pPr>
    <a:lvl5pPr marL="1077529" algn="l" defTabSz="538764" rtl="0" eaLnBrk="1" latinLnBrk="0" hangingPunct="1">
      <a:defRPr kumimoji="1" sz="707" kern="1200">
        <a:solidFill>
          <a:schemeClr val="tx1"/>
        </a:solidFill>
        <a:latin typeface="+mn-lt"/>
        <a:ea typeface="+mn-ea"/>
        <a:cs typeface="+mn-cs"/>
      </a:defRPr>
    </a:lvl5pPr>
    <a:lvl6pPr marL="1346911" algn="l" defTabSz="538764" rtl="0" eaLnBrk="1" latinLnBrk="0" hangingPunct="1">
      <a:defRPr kumimoji="1" sz="707" kern="1200">
        <a:solidFill>
          <a:schemeClr val="tx1"/>
        </a:solidFill>
        <a:latin typeface="+mn-lt"/>
        <a:ea typeface="+mn-ea"/>
        <a:cs typeface="+mn-cs"/>
      </a:defRPr>
    </a:lvl6pPr>
    <a:lvl7pPr marL="1616293" algn="l" defTabSz="538764" rtl="0" eaLnBrk="1" latinLnBrk="0" hangingPunct="1">
      <a:defRPr kumimoji="1" sz="707" kern="1200">
        <a:solidFill>
          <a:schemeClr val="tx1"/>
        </a:solidFill>
        <a:latin typeface="+mn-lt"/>
        <a:ea typeface="+mn-ea"/>
        <a:cs typeface="+mn-cs"/>
      </a:defRPr>
    </a:lvl7pPr>
    <a:lvl8pPr marL="1885676" algn="l" defTabSz="538764" rtl="0" eaLnBrk="1" latinLnBrk="0" hangingPunct="1">
      <a:defRPr kumimoji="1" sz="707" kern="1200">
        <a:solidFill>
          <a:schemeClr val="tx1"/>
        </a:solidFill>
        <a:latin typeface="+mn-lt"/>
        <a:ea typeface="+mn-ea"/>
        <a:cs typeface="+mn-cs"/>
      </a:defRPr>
    </a:lvl8pPr>
    <a:lvl9pPr marL="2155058" algn="l" defTabSz="538764" rtl="0" eaLnBrk="1" latinLnBrk="0" hangingPunct="1">
      <a:defRPr kumimoji="1" sz="70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A1A2-9CAF-4B12-B713-E0602AD17C94}" type="datetimeFigureOut">
              <a:rPr kumimoji="1" lang="ja-JP" altLang="en-US" smtClean="0"/>
              <a:t>2023/10/1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E626F-6B5D-4AAB-BC06-FAEB6B5938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739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A1A2-9CAF-4B12-B713-E0602AD17C94}" type="datetimeFigureOut">
              <a:rPr kumimoji="1" lang="ja-JP" altLang="en-US" smtClean="0"/>
              <a:t>2023/10/1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E626F-6B5D-4AAB-BC06-FAEB6B5938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5424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5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5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A1A2-9CAF-4B12-B713-E0602AD17C94}" type="datetimeFigureOut">
              <a:rPr kumimoji="1" lang="ja-JP" altLang="en-US" smtClean="0"/>
              <a:t>2023/10/1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E626F-6B5D-4AAB-BC06-FAEB6B5938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0120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A1A2-9CAF-4B12-B713-E0602AD17C94}" type="datetimeFigureOut">
              <a:rPr kumimoji="1" lang="ja-JP" altLang="en-US" smtClean="0"/>
              <a:t>2023/10/1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E626F-6B5D-4AAB-BC06-FAEB6B5938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9980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7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7" y="6629228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A1A2-9CAF-4B12-B713-E0602AD17C94}" type="datetimeFigureOut">
              <a:rPr kumimoji="1" lang="ja-JP" altLang="en-US" smtClean="0"/>
              <a:t>2023/10/1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E626F-6B5D-4AAB-BC06-FAEB6B5938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5846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A1A2-9CAF-4B12-B713-E0602AD17C94}" type="datetimeFigureOut">
              <a:rPr kumimoji="1" lang="ja-JP" altLang="en-US" smtClean="0"/>
              <a:t>2023/10/1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E626F-6B5D-4AAB-BC06-FAEB6B5938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7344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2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2" y="2428349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2" y="3618444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4" y="2428349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4" y="3618444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A1A2-9CAF-4B12-B713-E0602AD17C94}" type="datetimeFigureOut">
              <a:rPr kumimoji="1" lang="ja-JP" altLang="en-US" smtClean="0"/>
              <a:t>2023/10/1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E626F-6B5D-4AAB-BC06-FAEB6B5938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8503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A1A2-9CAF-4B12-B713-E0602AD17C94}" type="datetimeFigureOut">
              <a:rPr kumimoji="1" lang="ja-JP" altLang="en-US" smtClean="0"/>
              <a:t>2023/10/1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E626F-6B5D-4AAB-BC06-FAEB6B5938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0339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A1A2-9CAF-4B12-B713-E0602AD17C94}" type="datetimeFigureOut">
              <a:rPr kumimoji="1" lang="ja-JP" altLang="en-US" smtClean="0"/>
              <a:t>2023/10/1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E626F-6B5D-4AAB-BC06-FAEB6B5938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8461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4" y="1426285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2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A1A2-9CAF-4B12-B713-E0602AD17C94}" type="datetimeFigureOut">
              <a:rPr kumimoji="1" lang="ja-JP" altLang="en-US" smtClean="0"/>
              <a:t>2023/10/1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E626F-6B5D-4AAB-BC06-FAEB6B5938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1738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4" y="1426285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2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A1A2-9CAF-4B12-B713-E0602AD17C94}" type="datetimeFigureOut">
              <a:rPr kumimoji="1" lang="ja-JP" altLang="en-US" smtClean="0"/>
              <a:t>2023/10/1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E626F-6B5D-4AAB-BC06-FAEB6B5938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3307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9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9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9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8A1A2-9CAF-4B12-B713-E0602AD17C94}" type="datetimeFigureOut">
              <a:rPr kumimoji="1" lang="ja-JP" altLang="en-US" smtClean="0"/>
              <a:t>2023/10/1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4" y="9181399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9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E626F-6B5D-4AAB-BC06-FAEB6B5938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3566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nd2nd.web.fc2.com/contents/sketchbook/sftoball-freeillust/softball-freeillust.htm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E183490-3DA9-DE7B-2404-C3F390002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 descr="デジタル背景画像素材、無料ダウンロードのための | Pngtree デジタルのフリー背景ベクトルとpsdファイル">
            <a:extLst>
              <a:ext uri="{FF2B5EF4-FFF2-40B4-BE49-F238E27FC236}">
                <a16:creationId xmlns:a16="http://schemas.microsoft.com/office/drawing/2014/main" id="{FCEB5A6E-69A9-8953-8DCF-F31439E1A9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542" y="0"/>
            <a:ext cx="6901543" cy="990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図 3" descr="野球ボール イラスト">
            <a:extLst>
              <a:ext uri="{FF2B5EF4-FFF2-40B4-BE49-F238E27FC236}">
                <a16:creationId xmlns:a16="http://schemas.microsoft.com/office/drawing/2014/main" id="{7F82A429-B8C5-C527-7F61-54E8E0D02F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0366">
            <a:off x="3837870" y="-1136556"/>
            <a:ext cx="4027545" cy="402754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3B7A55A8-8CEA-8E19-04F7-07B0F75E5356}"/>
              </a:ext>
            </a:extLst>
          </p:cNvPr>
          <p:cNvSpPr/>
          <p:nvPr/>
        </p:nvSpPr>
        <p:spPr>
          <a:xfrm>
            <a:off x="-43542" y="9059519"/>
            <a:ext cx="6901542" cy="844139"/>
          </a:xfrm>
          <a:prstGeom prst="rect">
            <a:avLst/>
          </a:prstGeom>
          <a:solidFill>
            <a:srgbClr val="EC73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C198D55A-7026-FEC6-5390-2D058734A2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42" y="3430641"/>
            <a:ext cx="4702628" cy="3256357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AACBA41-59B6-C12E-14F0-9A9E337AA078}"/>
              </a:ext>
            </a:extLst>
          </p:cNvPr>
          <p:cNvSpPr txBox="1"/>
          <p:nvPr/>
        </p:nvSpPr>
        <p:spPr>
          <a:xfrm>
            <a:off x="-40201" y="848767"/>
            <a:ext cx="3892550" cy="1107996"/>
          </a:xfrm>
          <a:prstGeom prst="rect">
            <a:avLst/>
          </a:prstGeom>
          <a:solidFill>
            <a:srgbClr val="EC7320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ja-JP" sz="6600" b="0" i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Baseball5</a:t>
            </a:r>
            <a:endParaRPr kumimoji="1" lang="ja-JP" altLang="en-US" sz="6600" dirty="0">
              <a:solidFill>
                <a:schemeClr val="bg1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3E7E7FF-E193-DCD1-8B4D-445570240799}"/>
              </a:ext>
            </a:extLst>
          </p:cNvPr>
          <p:cNvSpPr txBox="1"/>
          <p:nvPr/>
        </p:nvSpPr>
        <p:spPr>
          <a:xfrm>
            <a:off x="0" y="282058"/>
            <a:ext cx="405674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kumimoji="1" lang="ja-JP" altLang="en-US" sz="2400" b="1" dirty="0">
                <a:ln/>
                <a:solidFill>
                  <a:schemeClr val="accent3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スポーツチャレンジ</a:t>
            </a:r>
            <a:r>
              <a:rPr kumimoji="1" lang="en-US" altLang="ja-JP" sz="2400" b="1" dirty="0">
                <a:ln/>
                <a:solidFill>
                  <a:schemeClr val="accent3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2023</a:t>
            </a:r>
            <a:endParaRPr kumimoji="1" lang="ja-JP" altLang="en-US" sz="2400" b="1" dirty="0">
              <a:ln/>
              <a:solidFill>
                <a:schemeClr val="accent3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170AF5B-C889-3D65-E69B-8F67707A9049}"/>
              </a:ext>
            </a:extLst>
          </p:cNvPr>
          <p:cNvSpPr txBox="1"/>
          <p:nvPr/>
        </p:nvSpPr>
        <p:spPr>
          <a:xfrm>
            <a:off x="1798585" y="9435198"/>
            <a:ext cx="3274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主催：富士見</a:t>
            </a:r>
            <a:r>
              <a:rPr kumimoji="1" lang="en-US" altLang="ja-JP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FT</a:t>
            </a:r>
            <a:r>
              <a:rPr kumimoji="1" lang="ja-JP" altLang="en-US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パートナーズ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260A174-FE86-3C17-0E17-CB4BDE8E6E69}"/>
              </a:ext>
            </a:extLst>
          </p:cNvPr>
          <p:cNvSpPr txBox="1"/>
          <p:nvPr/>
        </p:nvSpPr>
        <p:spPr>
          <a:xfrm>
            <a:off x="308222" y="9121867"/>
            <a:ext cx="6165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連絡先：富士見市立市民総合体育館</a:t>
            </a:r>
            <a:r>
              <a:rPr kumimoji="1" lang="ja-JP" altLang="en-US" sz="1600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  <a:r>
              <a:rPr kumimoji="1" lang="en-US" altLang="ja-JP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TEL:049-251-5555</a:t>
            </a:r>
            <a:r>
              <a:rPr kumimoji="1" lang="ja-JP" altLang="en-US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  <a:endParaRPr kumimoji="1" lang="ja-JP" altLang="en-US" sz="1600" dirty="0">
              <a:solidFill>
                <a:schemeClr val="bg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ABDE9A0-64F0-DE3C-ECD8-D02C1893B962}"/>
              </a:ext>
            </a:extLst>
          </p:cNvPr>
          <p:cNvSpPr txBox="1"/>
          <p:nvPr/>
        </p:nvSpPr>
        <p:spPr>
          <a:xfrm>
            <a:off x="20428" y="6839149"/>
            <a:ext cx="704712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EC7524"/>
                </a:solidFill>
              </a:rPr>
              <a:t>日時</a:t>
            </a:r>
            <a:r>
              <a:rPr kumimoji="1" lang="ja-JP" altLang="en-US" b="1" dirty="0">
                <a:solidFill>
                  <a:schemeClr val="bg1"/>
                </a:solidFill>
              </a:rPr>
              <a:t>：令和５年１０月８日（日）</a:t>
            </a:r>
            <a:r>
              <a:rPr kumimoji="1" lang="en-US" altLang="ja-JP" sz="2000" b="1" dirty="0">
                <a:solidFill>
                  <a:schemeClr val="bg1"/>
                </a:solidFill>
              </a:rPr>
              <a:t>14</a:t>
            </a:r>
            <a:r>
              <a:rPr kumimoji="1" lang="ja-JP" altLang="en-US" sz="2000" b="1" dirty="0">
                <a:solidFill>
                  <a:schemeClr val="bg1"/>
                </a:solidFill>
              </a:rPr>
              <a:t>：</a:t>
            </a:r>
            <a:r>
              <a:rPr kumimoji="1" lang="en-US" altLang="ja-JP" sz="2000" b="1" dirty="0">
                <a:solidFill>
                  <a:schemeClr val="bg1"/>
                </a:solidFill>
              </a:rPr>
              <a:t>00</a:t>
            </a:r>
            <a:r>
              <a:rPr kumimoji="1" lang="ja-JP" altLang="en-US" sz="2000" b="1" dirty="0">
                <a:solidFill>
                  <a:schemeClr val="bg1"/>
                </a:solidFill>
              </a:rPr>
              <a:t>～</a:t>
            </a:r>
            <a:r>
              <a:rPr kumimoji="1" lang="en-US" altLang="ja-JP" sz="2000" b="1" dirty="0">
                <a:solidFill>
                  <a:schemeClr val="bg1"/>
                </a:solidFill>
              </a:rPr>
              <a:t>15</a:t>
            </a:r>
            <a:r>
              <a:rPr kumimoji="1" lang="ja-JP" altLang="en-US" sz="2000" b="1" dirty="0">
                <a:solidFill>
                  <a:schemeClr val="bg1"/>
                </a:solidFill>
              </a:rPr>
              <a:t>：</a:t>
            </a:r>
            <a:r>
              <a:rPr kumimoji="1" lang="en-US" altLang="ja-JP" sz="2000" b="1" dirty="0">
                <a:solidFill>
                  <a:schemeClr val="bg1"/>
                </a:solidFill>
              </a:rPr>
              <a:t>30</a:t>
            </a:r>
            <a:endParaRPr kumimoji="1" lang="en-US" altLang="ja-JP" b="1" dirty="0">
              <a:solidFill>
                <a:schemeClr val="bg1"/>
              </a:solidFill>
            </a:endParaRPr>
          </a:p>
          <a:p>
            <a:r>
              <a:rPr kumimoji="1" lang="ja-JP" altLang="en-US" b="1" dirty="0">
                <a:solidFill>
                  <a:schemeClr val="accent2"/>
                </a:solidFill>
              </a:rPr>
              <a:t>場所</a:t>
            </a:r>
            <a:r>
              <a:rPr kumimoji="1" lang="ja-JP" altLang="en-US" b="1" dirty="0">
                <a:solidFill>
                  <a:schemeClr val="bg1"/>
                </a:solidFill>
              </a:rPr>
              <a:t>：体育館　メインアリーナＡＢ面</a:t>
            </a:r>
            <a:endParaRPr kumimoji="1" lang="en-US" altLang="ja-JP" b="1" dirty="0">
              <a:solidFill>
                <a:schemeClr val="bg1"/>
              </a:solidFill>
            </a:endParaRPr>
          </a:p>
          <a:p>
            <a:r>
              <a:rPr kumimoji="1" lang="ja-JP" altLang="en-US" b="1" dirty="0">
                <a:solidFill>
                  <a:schemeClr val="accent2"/>
                </a:solidFill>
              </a:rPr>
              <a:t>定員</a:t>
            </a:r>
            <a:r>
              <a:rPr kumimoji="1" lang="ja-JP" altLang="en-US" b="1" dirty="0">
                <a:solidFill>
                  <a:schemeClr val="bg1"/>
                </a:solidFill>
              </a:rPr>
              <a:t>：８０名（未就学児～大人まで）</a:t>
            </a:r>
            <a:endParaRPr kumimoji="1" lang="en-US" altLang="ja-JP" b="1" dirty="0">
              <a:solidFill>
                <a:schemeClr val="bg1"/>
              </a:solidFill>
            </a:endParaRPr>
          </a:p>
          <a:p>
            <a:r>
              <a:rPr kumimoji="1" lang="ja-JP" altLang="en-US" b="1" dirty="0">
                <a:solidFill>
                  <a:schemeClr val="bg1"/>
                </a:solidFill>
              </a:rPr>
              <a:t>　　　 個人でもご家族やお友達同士等の団体申込みでも</a:t>
            </a:r>
            <a:r>
              <a:rPr kumimoji="1" lang="en-US" altLang="ja-JP" b="1" dirty="0">
                <a:solidFill>
                  <a:schemeClr val="bg1"/>
                </a:solidFill>
              </a:rPr>
              <a:t>OK</a:t>
            </a:r>
            <a:r>
              <a:rPr kumimoji="1" lang="ja-JP" altLang="en-US" b="1" dirty="0">
                <a:solidFill>
                  <a:schemeClr val="bg1"/>
                </a:solidFill>
              </a:rPr>
              <a:t>です！</a:t>
            </a:r>
            <a:endParaRPr kumimoji="1" lang="en-US" altLang="ja-JP" b="1" dirty="0">
              <a:solidFill>
                <a:schemeClr val="bg1"/>
              </a:solidFill>
            </a:endParaRPr>
          </a:p>
          <a:p>
            <a:r>
              <a:rPr kumimoji="1" lang="ja-JP" altLang="en-US" b="1" dirty="0">
                <a:solidFill>
                  <a:schemeClr val="accent2"/>
                </a:solidFill>
              </a:rPr>
              <a:t>持ち物</a:t>
            </a:r>
            <a:r>
              <a:rPr kumimoji="1" lang="ja-JP" altLang="en-US" b="1" dirty="0">
                <a:solidFill>
                  <a:schemeClr val="bg1"/>
                </a:solidFill>
              </a:rPr>
              <a:t>：運動しやすい服装・飲み物（蓋のついた容器）</a:t>
            </a:r>
            <a:endParaRPr kumimoji="1" lang="en-US" altLang="ja-JP" b="1" dirty="0">
              <a:solidFill>
                <a:schemeClr val="bg1"/>
              </a:solidFill>
            </a:endParaRPr>
          </a:p>
          <a:p>
            <a:r>
              <a:rPr kumimoji="1" lang="ja-JP" altLang="en-US" b="1" dirty="0">
                <a:solidFill>
                  <a:schemeClr val="accent2"/>
                </a:solidFill>
              </a:rPr>
              <a:t>申込方法</a:t>
            </a:r>
            <a:r>
              <a:rPr kumimoji="1" lang="ja-JP" altLang="en-US" b="1" dirty="0">
                <a:solidFill>
                  <a:schemeClr val="bg1"/>
                </a:solidFill>
              </a:rPr>
              <a:t>：お電話もしくは窓口にてお申込みください。</a:t>
            </a:r>
            <a:endParaRPr kumimoji="1" lang="en-US" altLang="ja-JP" b="1" dirty="0">
              <a:solidFill>
                <a:schemeClr val="bg1"/>
              </a:solidFill>
            </a:endParaRPr>
          </a:p>
          <a:p>
            <a:r>
              <a:rPr kumimoji="1" lang="ja-JP" altLang="en-US" b="1" dirty="0">
                <a:solidFill>
                  <a:schemeClr val="accent2"/>
                </a:solidFill>
              </a:rPr>
              <a:t>申込期限</a:t>
            </a:r>
            <a:r>
              <a:rPr kumimoji="1" lang="ja-JP" altLang="en-US" b="1" dirty="0">
                <a:solidFill>
                  <a:schemeClr val="bg1"/>
                </a:solidFill>
              </a:rPr>
              <a:t>：令和５年９月８日（金）～当日まで</a:t>
            </a:r>
            <a:endParaRPr kumimoji="1" lang="en-US" altLang="ja-JP" b="1" dirty="0">
              <a:solidFill>
                <a:schemeClr val="bg1"/>
              </a:solidFill>
            </a:endParaRPr>
          </a:p>
          <a:p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CCAE9DAC-FEF9-023D-A6A5-62EECE98E5CF}"/>
              </a:ext>
            </a:extLst>
          </p:cNvPr>
          <p:cNvSpPr/>
          <p:nvPr/>
        </p:nvSpPr>
        <p:spPr>
          <a:xfrm>
            <a:off x="3199352" y="4064050"/>
            <a:ext cx="3597628" cy="2174821"/>
          </a:xfrm>
          <a:prstGeom prst="roundRect">
            <a:avLst>
              <a:gd name="adj" fmla="val 18787"/>
            </a:avLst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66ECF536-920A-85C7-1089-0F5CF0DAEB5A}"/>
              </a:ext>
            </a:extLst>
          </p:cNvPr>
          <p:cNvSpPr txBox="1"/>
          <p:nvPr/>
        </p:nvSpPr>
        <p:spPr>
          <a:xfrm>
            <a:off x="3787129" y="4099030"/>
            <a:ext cx="1753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Baseball5</a:t>
            </a:r>
            <a:r>
              <a:rPr kumimoji="1" lang="ja-JP" altLang="en-US" sz="1400" dirty="0"/>
              <a:t>とは</a:t>
            </a:r>
            <a:endParaRPr kumimoji="1" lang="ja-JP" altLang="en-US" dirty="0"/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496B7C42-96C6-94FD-CEE1-58D219CADF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16200000">
            <a:off x="3436015" y="4135057"/>
            <a:ext cx="307580" cy="307580"/>
          </a:xfrm>
          <a:prstGeom prst="rect">
            <a:avLst/>
          </a:prstGeom>
        </p:spPr>
      </p:pic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C0AB34DA-BB3B-AF2A-0C79-211B31BD144C}"/>
              </a:ext>
            </a:extLst>
          </p:cNvPr>
          <p:cNvSpPr txBox="1"/>
          <p:nvPr/>
        </p:nvSpPr>
        <p:spPr>
          <a:xfrm>
            <a:off x="3228537" y="4509504"/>
            <a:ext cx="35992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野球を原型として考案されたスポーツです！</a:t>
            </a:r>
            <a:endParaRPr kumimoji="1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ゴムボールさえあればどこでもプレーできるのが特徴で、フィールドも野球・ソフトボールと比べてコンパクト化されています。</a:t>
            </a:r>
          </a:p>
        </p:txBody>
      </p:sp>
      <p:pic>
        <p:nvPicPr>
          <p:cNvPr id="1032" name="Picture 8" descr="雲みたいにもこもこして青い影のある吹き出しの無料(フリー)イラスト |  かわいい手描きの無料素材「てがきっず」保育園・小学校・介護施設にぴったりのフリー素材イラスト">
            <a:extLst>
              <a:ext uri="{FF2B5EF4-FFF2-40B4-BE49-F238E27FC236}">
                <a16:creationId xmlns:a16="http://schemas.microsoft.com/office/drawing/2014/main" id="{B5573F69-B595-9833-4A33-2646E9B95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421" y="2687433"/>
            <a:ext cx="2139161" cy="173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1AB3A80E-C44D-6F29-C0EB-F363B492EE77}"/>
              </a:ext>
            </a:extLst>
          </p:cNvPr>
          <p:cNvSpPr txBox="1"/>
          <p:nvPr/>
        </p:nvSpPr>
        <p:spPr>
          <a:xfrm rot="893406">
            <a:off x="4657922" y="333984"/>
            <a:ext cx="21483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800" b="1" dirty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参加費</a:t>
            </a:r>
            <a:endParaRPr kumimoji="1" lang="en-US" altLang="ja-JP" sz="4800" b="1" dirty="0">
              <a:ln w="13462">
                <a:solidFill>
                  <a:sysClr val="windowText" lastClr="000000"/>
                </a:solidFill>
                <a:prstDash val="solid"/>
              </a:ln>
              <a:solidFill>
                <a:srgbClr val="FFC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ctr"/>
            <a:r>
              <a:rPr kumimoji="1" lang="ja-JP" altLang="en-US" sz="4800" b="1" dirty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無料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CC655A36-FE51-0B5A-63F7-B9E9963800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412" y="3199368"/>
            <a:ext cx="666982" cy="666982"/>
          </a:xfrm>
          <a:prstGeom prst="rect">
            <a:avLst/>
          </a:prstGeom>
        </p:spPr>
      </p:pic>
      <p:sp>
        <p:nvSpPr>
          <p:cNvPr id="1025" name="テキスト ボックス 1024">
            <a:extLst>
              <a:ext uri="{FF2B5EF4-FFF2-40B4-BE49-F238E27FC236}">
                <a16:creationId xmlns:a16="http://schemas.microsoft.com/office/drawing/2014/main" id="{91B3B0C4-883F-74F5-827B-E84935AFA5C4}"/>
              </a:ext>
            </a:extLst>
          </p:cNvPr>
          <p:cNvSpPr txBox="1"/>
          <p:nvPr/>
        </p:nvSpPr>
        <p:spPr>
          <a:xfrm>
            <a:off x="4750148" y="3177404"/>
            <a:ext cx="1277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詳しくは</a:t>
            </a:r>
            <a:endParaRPr kumimoji="1" lang="en-US" altLang="ja-JP" sz="1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ctr"/>
            <a:r>
              <a:rPr kumimoji="1" lang="ja-JP" altLang="en-US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こちら！→</a:t>
            </a:r>
          </a:p>
        </p:txBody>
      </p:sp>
      <p:sp>
        <p:nvSpPr>
          <p:cNvPr id="1027" name="テキスト ボックス 1026">
            <a:extLst>
              <a:ext uri="{FF2B5EF4-FFF2-40B4-BE49-F238E27FC236}">
                <a16:creationId xmlns:a16="http://schemas.microsoft.com/office/drawing/2014/main" id="{6AA84E60-10DC-6D41-6BDA-8320E0D72C2A}"/>
              </a:ext>
            </a:extLst>
          </p:cNvPr>
          <p:cNvSpPr txBox="1"/>
          <p:nvPr/>
        </p:nvSpPr>
        <p:spPr>
          <a:xfrm>
            <a:off x="0" y="2212365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ja-JP" altLang="en-US" sz="2200" b="1" i="0" dirty="0">
                <a:solidFill>
                  <a:srgbClr val="FFC000"/>
                </a:solidFill>
                <a:effectLst/>
                <a:latin typeface="+mn-ea"/>
              </a:rPr>
              <a:t>日本代表の宮之原健</a:t>
            </a:r>
            <a:r>
              <a:rPr lang="en-US" altLang="ja-JP" sz="2200" b="1" i="0" dirty="0">
                <a:solidFill>
                  <a:srgbClr val="FFC000"/>
                </a:solidFill>
                <a:effectLst/>
                <a:latin typeface="+mn-ea"/>
              </a:rPr>
              <a:t>(5STARs</a:t>
            </a:r>
            <a:r>
              <a:rPr lang="ja-JP" altLang="en-US" sz="2200" b="1" i="0" dirty="0">
                <a:solidFill>
                  <a:srgbClr val="FFC000"/>
                </a:solidFill>
                <a:effectLst/>
                <a:latin typeface="+mn-ea"/>
              </a:rPr>
              <a:t>所属</a:t>
            </a:r>
            <a:r>
              <a:rPr lang="en-US" altLang="ja-JP" sz="2200" b="1" i="0" dirty="0">
                <a:solidFill>
                  <a:srgbClr val="FFC000"/>
                </a:solidFill>
                <a:effectLst/>
                <a:latin typeface="+mn-ea"/>
              </a:rPr>
              <a:t>)</a:t>
            </a:r>
            <a:r>
              <a:rPr kumimoji="1" lang="ja-JP" altLang="en-US" sz="2200" b="1" dirty="0">
                <a:ln/>
                <a:solidFill>
                  <a:schemeClr val="accent4"/>
                </a:solidFill>
                <a:latin typeface="Bahnschrift Light SemiCondensed" panose="020B0502040204020203" pitchFamily="34" charset="0"/>
              </a:rPr>
              <a:t>選手が指導</a:t>
            </a:r>
            <a:endParaRPr kumimoji="1" lang="en-US" altLang="ja-JP" sz="2200" b="1" dirty="0">
              <a:ln/>
              <a:solidFill>
                <a:schemeClr val="accent4"/>
              </a:solidFill>
              <a:latin typeface="Bahnschrift Light SemiCondensed" panose="020B0502040204020203" pitchFamily="34" charset="0"/>
            </a:endParaRPr>
          </a:p>
          <a:p>
            <a:r>
              <a:rPr kumimoji="1" lang="ja-JP" altLang="en-US" sz="2200" b="1" dirty="0">
                <a:ln/>
                <a:solidFill>
                  <a:schemeClr val="accent4"/>
                </a:solidFill>
                <a:latin typeface="Bahnschrift Light SemiCondensed" panose="020B0502040204020203" pitchFamily="34" charset="0"/>
              </a:rPr>
              <a:t>します⚾みんなで</a:t>
            </a:r>
            <a:r>
              <a:rPr lang="en-US" altLang="ja-JP" sz="2200" b="1" i="0" dirty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Baseball5</a:t>
            </a:r>
            <a:r>
              <a:rPr lang="ja-JP" altLang="en-US" sz="2200" b="1" i="0" dirty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を</a:t>
            </a:r>
            <a:r>
              <a:rPr kumimoji="1" lang="ja-JP" altLang="en-US" sz="2200" b="1" dirty="0">
                <a:ln/>
                <a:solidFill>
                  <a:schemeClr val="accent4"/>
                </a:solidFill>
                <a:latin typeface="Bahnschrift Light SemiCondensed" panose="020B0502040204020203" pitchFamily="34" charset="0"/>
              </a:rPr>
              <a:t>体験してみよう！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CD607E8-CBD1-567D-DCC3-EC00A65DCA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16200000">
            <a:off x="5321965" y="4135057"/>
            <a:ext cx="307580" cy="30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8437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165</Words>
  <Application>Microsoft Office PowerPoint</Application>
  <PresentationFormat>A4 210 x 297 mm</PresentationFormat>
  <Paragraphs>20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BIZ UDPゴシック</vt:lpstr>
      <vt:lpstr>BIZ UDゴシック</vt:lpstr>
      <vt:lpstr>游ゴシック</vt:lpstr>
      <vt:lpstr>Arial</vt:lpstr>
      <vt:lpstr>Bahnschrift Light SemiCondensed</vt:lpstr>
      <vt:lpstr>Bahnschrift SemiCondensed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山本 静香</dc:creator>
  <cp:lastModifiedBy>静香 山本</cp:lastModifiedBy>
  <cp:revision>9</cp:revision>
  <cp:lastPrinted>2023-09-10T01:21:03Z</cp:lastPrinted>
  <dcterms:created xsi:type="dcterms:W3CDTF">2023-09-09T05:26:06Z</dcterms:created>
  <dcterms:modified xsi:type="dcterms:W3CDTF">2023-10-01T02:18:17Z</dcterms:modified>
</cp:coreProperties>
</file>